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notesMasterIdLst>
    <p:notesMasterId r:id="rId23"/>
  </p:notesMasterIdLst>
  <p:handoutMasterIdLst>
    <p:handoutMasterId r:id="rId24"/>
  </p:handoutMasterIdLst>
  <p:sldIdLst>
    <p:sldId id="304" r:id="rId2"/>
    <p:sldId id="305" r:id="rId3"/>
    <p:sldId id="306" r:id="rId4"/>
    <p:sldId id="307" r:id="rId5"/>
    <p:sldId id="308" r:id="rId6"/>
    <p:sldId id="309" r:id="rId7"/>
    <p:sldId id="316" r:id="rId8"/>
    <p:sldId id="310" r:id="rId9"/>
    <p:sldId id="326" r:id="rId10"/>
    <p:sldId id="319" r:id="rId11"/>
    <p:sldId id="317" r:id="rId12"/>
    <p:sldId id="327" r:id="rId13"/>
    <p:sldId id="312" r:id="rId14"/>
    <p:sldId id="314" r:id="rId15"/>
    <p:sldId id="320" r:id="rId16"/>
    <p:sldId id="325" r:id="rId17"/>
    <p:sldId id="311" r:id="rId18"/>
    <p:sldId id="323" r:id="rId19"/>
    <p:sldId id="324" r:id="rId20"/>
    <p:sldId id="318" r:id="rId21"/>
    <p:sldId id="313" r:id="rId22"/>
  </p:sldIdLst>
  <p:sldSz cx="9144000" cy="6858000" type="screen4x3"/>
  <p:notesSz cx="6954838" cy="9240838"/>
  <p:defaultTextStyle>
    <a:defPPr>
      <a:defRPr lang="en-US"/>
    </a:defPPr>
    <a:lvl1pPr algn="l" defTabSz="457200" rtl="0" eaLnBrk="0" fontAlgn="base" hangingPunct="0">
      <a:lnSpc>
        <a:spcPct val="95000"/>
      </a:lnSpc>
      <a:spcBef>
        <a:spcPct val="60000"/>
      </a:spcBef>
      <a:spcAft>
        <a:spcPct val="0"/>
      </a:spcAft>
      <a:buClr>
        <a:srgbClr val="004C84"/>
      </a:buClr>
      <a:buFont typeface="Arial" charset="0"/>
      <a:buChar char="•"/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eaLnBrk="0" fontAlgn="base" hangingPunct="0">
      <a:lnSpc>
        <a:spcPct val="95000"/>
      </a:lnSpc>
      <a:spcBef>
        <a:spcPct val="60000"/>
      </a:spcBef>
      <a:spcAft>
        <a:spcPct val="0"/>
      </a:spcAft>
      <a:buClr>
        <a:srgbClr val="004C84"/>
      </a:buClr>
      <a:buFont typeface="Arial" charset="0"/>
      <a:buChar char="•"/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eaLnBrk="0" fontAlgn="base" hangingPunct="0">
      <a:lnSpc>
        <a:spcPct val="95000"/>
      </a:lnSpc>
      <a:spcBef>
        <a:spcPct val="60000"/>
      </a:spcBef>
      <a:spcAft>
        <a:spcPct val="0"/>
      </a:spcAft>
      <a:buClr>
        <a:srgbClr val="004C84"/>
      </a:buClr>
      <a:buFont typeface="Arial" charset="0"/>
      <a:buChar char="•"/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eaLnBrk="0" fontAlgn="base" hangingPunct="0">
      <a:lnSpc>
        <a:spcPct val="95000"/>
      </a:lnSpc>
      <a:spcBef>
        <a:spcPct val="60000"/>
      </a:spcBef>
      <a:spcAft>
        <a:spcPct val="0"/>
      </a:spcAft>
      <a:buClr>
        <a:srgbClr val="004C84"/>
      </a:buClr>
      <a:buFont typeface="Arial" charset="0"/>
      <a:buChar char="•"/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eaLnBrk="0" fontAlgn="base" hangingPunct="0">
      <a:lnSpc>
        <a:spcPct val="95000"/>
      </a:lnSpc>
      <a:spcBef>
        <a:spcPct val="60000"/>
      </a:spcBef>
      <a:spcAft>
        <a:spcPct val="0"/>
      </a:spcAft>
      <a:buClr>
        <a:srgbClr val="004C84"/>
      </a:buClr>
      <a:buFont typeface="Arial" charset="0"/>
      <a:buChar char="•"/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A737B"/>
    <a:srgbClr val="BFDF2A"/>
    <a:srgbClr val="000000"/>
    <a:srgbClr val="56A0C8"/>
    <a:srgbClr val="58595B"/>
    <a:srgbClr val="FEEAE7"/>
    <a:srgbClr val="B0B579"/>
    <a:srgbClr val="70CDE3"/>
    <a:srgbClr val="EB539E"/>
    <a:srgbClr val="56A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2268" autoAdjust="0"/>
  </p:normalViewPr>
  <p:slideViewPr>
    <p:cSldViewPr snapToGrid="0" snapToObjects="1">
      <p:cViewPr varScale="1">
        <p:scale>
          <a:sx n="70" d="100"/>
          <a:sy n="70" d="100"/>
        </p:scale>
        <p:origin x="-1062" y="-90"/>
      </p:cViewPr>
      <p:guideLst>
        <p:guide orient="horz" pos="4195"/>
        <p:guide pos="3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4A38E-822A-1549-B33D-8D51FF7D0B45}" type="datetime1">
              <a:rPr lang="en-US" smtClean="0"/>
              <a:t>3/4/2014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7F8F4-48AC-1B4A-996F-65B940B5B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020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533AB-1594-3E4B-BE53-609757846628}" type="datetime1">
              <a:rPr lang="en-US" smtClean="0"/>
              <a:t>3/4/2014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F118-327A-434C-836C-F94DD5634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0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5950144"/>
            <a:ext cx="1947672" cy="556870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631934"/>
            <a:ext cx="785520" cy="8241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2279818"/>
            <a:ext cx="7128892" cy="102424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3304063"/>
            <a:ext cx="7128892" cy="1151626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6283205"/>
            <a:ext cx="4843497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48764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80753"/>
            <a:ext cx="8135880" cy="861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6406495"/>
            <a:ext cx="4793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6413300"/>
            <a:ext cx="697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1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</a:defRPr>
            </a:lvl1pPr>
          </a:lstStyle>
          <a:p>
            <a:pPr lvl="0" algn="l" defTabSz="45720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8957"/>
            <a:ext cx="5486400" cy="3138618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180753"/>
            <a:ext cx="8135880" cy="861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6406495"/>
            <a:ext cx="4793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6413300"/>
            <a:ext cx="697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0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0" y="1131757"/>
            <a:ext cx="8143351" cy="427222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80753"/>
            <a:ext cx="8135880" cy="861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679708"/>
            <a:ext cx="8135880" cy="4402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6400800"/>
            <a:ext cx="327660" cy="343792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6406495"/>
            <a:ext cx="4793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6413300"/>
            <a:ext cx="697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8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5844760"/>
            <a:ext cx="2030626" cy="44908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2279818"/>
            <a:ext cx="7128892" cy="102424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3304063"/>
            <a:ext cx="7128892" cy="1151626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631934"/>
            <a:ext cx="785520" cy="82419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6283205"/>
            <a:ext cx="4892816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5572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5789122"/>
            <a:ext cx="4553712" cy="4572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2279818"/>
            <a:ext cx="7128892" cy="102424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3304063"/>
            <a:ext cx="7128892" cy="1151626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631934"/>
            <a:ext cx="785520" cy="82419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5876348"/>
            <a:ext cx="3891816" cy="3651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/>
              <a:t>©2013 Walgreen Co. All rights reserved. </a:t>
            </a:r>
          </a:p>
          <a:p>
            <a:r>
              <a:rPr lang="en-US" dirty="0" smtClean="0"/>
              <a:t>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12177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4"/>
            <a:ext cx="8695764" cy="1024245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3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4"/>
            <a:ext cx="8695764" cy="1024245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1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2525414"/>
            <a:ext cx="8695764" cy="1024245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80753"/>
            <a:ext cx="8135880" cy="861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409706"/>
            <a:ext cx="8135880" cy="47066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6406495"/>
            <a:ext cx="4793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6413300"/>
            <a:ext cx="697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9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8" y="1422400"/>
            <a:ext cx="3944881" cy="4703763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22400"/>
            <a:ext cx="4038600" cy="4703763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80753"/>
            <a:ext cx="8135880" cy="861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6406495"/>
            <a:ext cx="4793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6413300"/>
            <a:ext cx="697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4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416931"/>
            <a:ext cx="3946470" cy="32366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16931"/>
            <a:ext cx="4041775" cy="323667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180753"/>
            <a:ext cx="8135880" cy="861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18" y="1820338"/>
            <a:ext cx="3944881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0338"/>
            <a:ext cx="4038600" cy="4317995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52804" y="6406495"/>
            <a:ext cx="4793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6413300"/>
            <a:ext cx="697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2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409706"/>
            <a:ext cx="8135880" cy="47066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68053"/>
            <a:ext cx="8135880" cy="861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6400800"/>
            <a:ext cx="327660" cy="3437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6406495"/>
            <a:ext cx="5114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6413300"/>
            <a:ext cx="697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1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0" r:id="rId4"/>
    <p:sldLayoutId id="2147483831" r:id="rId5"/>
    <p:sldLayoutId id="2147483832" r:id="rId6"/>
    <p:sldLayoutId id="2147483791" r:id="rId7"/>
    <p:sldLayoutId id="2147483792" r:id="rId8"/>
    <p:sldLayoutId id="2147483793" r:id="rId9"/>
    <p:sldLayoutId id="2147483794" r:id="rId10"/>
    <p:sldLayoutId id="2147483798" r:id="rId11"/>
    <p:sldLayoutId id="214748379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readless.com/" TargetMode="External"/><Relationship Id="rId2" Type="http://schemas.openxmlformats.org/officeDocument/2006/relationships/hyperlink" Target="http://bradfrostweb.com/demo/mobile-firs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lmart.ca/" TargetMode="External"/><Relationship Id="rId5" Type="http://schemas.openxmlformats.org/officeDocument/2006/relationships/hyperlink" Target="http://www.burton.com/" TargetMode="External"/><Relationship Id="rId4" Type="http://schemas.openxmlformats.org/officeDocument/2006/relationships/hyperlink" Target="http://www.ideeli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onkey.com/2013/05/the-two-flavors-of-a-one-web-approach-responsive-vs-adaptive/" TargetMode="External"/><Relationship Id="rId2" Type="http://schemas.openxmlformats.org/officeDocument/2006/relationships/hyperlink" Target="http://www.w3.org/TR/mobile-bp/#OneWeb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bilemarketer.com/cms/opinion/columns/16409.html" TargetMode="External"/><Relationship Id="rId4" Type="http://schemas.openxmlformats.org/officeDocument/2006/relationships/hyperlink" Target="http://econsultancy.com/blog/61933-why-a-one-web-approach-is-the-way-for-ecommer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scientificamerican.com/article/long-live-the-web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737B"/>
                </a:solidFill>
              </a:rPr>
              <a:t>One Web Approach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55978" y="2728250"/>
            <a:ext cx="7128892" cy="1932582"/>
          </a:xfrm>
        </p:spPr>
        <p:txBody>
          <a:bodyPr/>
          <a:lstStyle/>
          <a:p>
            <a:r>
              <a:rPr lang="en-US" dirty="0" smtClean="0"/>
              <a:t>Designing for the future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41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design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1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“Design as a system.”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shouldn’t strictly think about 3 separate views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We need to be aware of the potential contextual differences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BUT be aware that there is not a specific view dedicated to one device, many devices will likely be in between two breakpoints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5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Page, Then Mobile First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91" y="4590257"/>
            <a:ext cx="4370798" cy="17659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09550" y="1827964"/>
            <a:ext cx="2690950" cy="2079100"/>
            <a:chOff x="879565" y="1440052"/>
            <a:chExt cx="2690950" cy="2079100"/>
          </a:xfrm>
        </p:grpSpPr>
        <p:pic>
          <p:nvPicPr>
            <p:cNvPr id="8" name="Content Placeholder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59" r="-153"/>
            <a:stretch/>
          </p:blipFill>
          <p:spPr>
            <a:xfrm>
              <a:off x="879565" y="1440052"/>
              <a:ext cx="2690950" cy="207910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115"/>
            <a:stretch/>
          </p:blipFill>
          <p:spPr bwMode="auto">
            <a:xfrm>
              <a:off x="1343295" y="1590931"/>
              <a:ext cx="1839686" cy="139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697185" y="2097261"/>
            <a:ext cx="762000" cy="1184910"/>
            <a:chOff x="4503420" y="1590931"/>
            <a:chExt cx="762000" cy="11849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5" t="18898" r="20318" b="18788"/>
            <a:stretch/>
          </p:blipFill>
          <p:spPr>
            <a:xfrm>
              <a:off x="4503420" y="1590931"/>
              <a:ext cx="762000" cy="8001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5" t="18898" r="20318" b="49945"/>
            <a:stretch/>
          </p:blipFill>
          <p:spPr>
            <a:xfrm>
              <a:off x="4503420" y="2375791"/>
              <a:ext cx="762000" cy="400050"/>
            </a:xfrm>
            <a:prstGeom prst="rect">
              <a:avLst/>
            </a:prstGeom>
          </p:spPr>
        </p:pic>
      </p:grpSp>
      <p:pic>
        <p:nvPicPr>
          <p:cNvPr id="14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36614" r="83855" b="36992"/>
          <a:stretch/>
        </p:blipFill>
        <p:spPr>
          <a:xfrm>
            <a:off x="4194265" y="2443367"/>
            <a:ext cx="297180" cy="46610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99561" y="1322034"/>
            <a:ext cx="506486" cy="5064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>
                <a:solidFill>
                  <a:schemeClr val="bg1"/>
                </a:solidFill>
              </a:rPr>
              <a:t>1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095" y="1412547"/>
            <a:ext cx="4465225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Breakdown What We Have Now</a:t>
            </a:r>
          </a:p>
        </p:txBody>
      </p:sp>
      <p:sp>
        <p:nvSpPr>
          <p:cNvPr id="19" name="Oval 18"/>
          <p:cNvSpPr/>
          <p:nvPr/>
        </p:nvSpPr>
        <p:spPr>
          <a:xfrm>
            <a:off x="529193" y="4190820"/>
            <a:ext cx="506486" cy="5064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6047" y="4297869"/>
            <a:ext cx="4540273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 Mobile First And Up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59773" y="4885095"/>
            <a:ext cx="762000" cy="1184910"/>
            <a:chOff x="4503420" y="1590931"/>
            <a:chExt cx="762000" cy="118491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5" t="18898" r="20318" b="18788"/>
            <a:stretch/>
          </p:blipFill>
          <p:spPr>
            <a:xfrm>
              <a:off x="4503420" y="1590931"/>
              <a:ext cx="762000" cy="8001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5" t="18898" r="20318" b="49945"/>
            <a:stretch/>
          </p:blipFill>
          <p:spPr>
            <a:xfrm>
              <a:off x="4503420" y="2375791"/>
              <a:ext cx="762000" cy="400050"/>
            </a:xfrm>
            <a:prstGeom prst="rect">
              <a:avLst/>
            </a:prstGeom>
          </p:spPr>
        </p:pic>
      </p:grpSp>
      <p:pic>
        <p:nvPicPr>
          <p:cNvPr id="23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36614" r="83855" b="36992"/>
          <a:stretch/>
        </p:blipFill>
        <p:spPr>
          <a:xfrm>
            <a:off x="2101391" y="5235042"/>
            <a:ext cx="297180" cy="4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UX’s Primary Goal: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/>
              <a:t>Determine context based on </a:t>
            </a:r>
            <a:r>
              <a:rPr lang="en-US" dirty="0" smtClean="0"/>
              <a:t>current breakpoints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 smtClean="0"/>
              <a:t>Maintain Goal/Task </a:t>
            </a:r>
            <a:r>
              <a:rPr lang="en-US" dirty="0"/>
              <a:t>parity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/>
              <a:t>Interaction and UI </a:t>
            </a:r>
            <a:r>
              <a:rPr lang="en-US" dirty="0" smtClean="0"/>
              <a:t>patterns appropriate for context</a:t>
            </a:r>
            <a:endParaRPr lang="en-US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 smtClean="0"/>
              <a:t>Prioritize Information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083215" y="3326660"/>
            <a:ext cx="632243" cy="2632898"/>
          </a:xfrm>
          <a:prstGeom prst="rightBrac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82491" y="3986578"/>
            <a:ext cx="3013165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Our 3 current contexts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(based on device dimensions)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625475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Desktop</a:t>
            </a:r>
          </a:p>
          <a:p>
            <a:pPr marL="625475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Tablet</a:t>
            </a:r>
          </a:p>
          <a:p>
            <a:pPr marL="625475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Phone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625475" lvl="1" indent="-342900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indent="-1746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Imagine future contexts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4" y="3317277"/>
            <a:ext cx="4245606" cy="25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5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Creative’s</a:t>
            </a:r>
            <a:r>
              <a:rPr lang="en-US" dirty="0" smtClean="0"/>
              <a:t> Primary Goal: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 and follow </a:t>
            </a:r>
            <a:r>
              <a:rPr lang="en-US" dirty="0"/>
              <a:t>design </a:t>
            </a:r>
            <a:r>
              <a:rPr lang="en-US" dirty="0" smtClean="0"/>
              <a:t>tenets </a:t>
            </a:r>
            <a:r>
              <a:rPr lang="en-US" dirty="0"/>
              <a:t>across all </a:t>
            </a:r>
            <a:r>
              <a:rPr lang="en-US" dirty="0" smtClean="0"/>
              <a:t>breakpoints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Start with smallest resolution to determine element style and then scale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463550" lvl="4" indent="0">
              <a:lnSpc>
                <a:spcPct val="90000"/>
              </a:lnSpc>
              <a:spcBef>
                <a:spcPts val="528"/>
              </a:spcBef>
              <a:buNone/>
            </a:pPr>
            <a:r>
              <a:rPr lang="en-US" sz="2400" dirty="0"/>
              <a:t>“We can design an interface that works on 1280, 960, 768, 600, 480, 320; and if the design is seamless then no one will ever notice if device sizes adapt on any specific pixel or overlap in ranges.”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9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5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Context Based on Device Dimensions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Small phone/device (240pt)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Large phone/Small Tablet (540pt)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Large Tablet (1366pt)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Small Desktop (1024pt)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Large Desktop/TV (1920pt)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Context Based on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In-Store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Logged-in/Logged-out</a:t>
            </a:r>
          </a:p>
          <a:p>
            <a:endParaRPr lang="en-US" dirty="0"/>
          </a:p>
          <a:p>
            <a:r>
              <a:rPr lang="en-US" dirty="0" smtClean="0"/>
              <a:t>Many </a:t>
            </a:r>
            <a:r>
              <a:rPr lang="en-US" dirty="0" err="1" smtClean="0"/>
              <a:t>many</a:t>
            </a:r>
            <a:r>
              <a:rPr lang="en-US" dirty="0" smtClean="0"/>
              <a:t> more…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85" y="2871507"/>
            <a:ext cx="4623252" cy="34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2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Tenets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 smtClean="0"/>
              <a:t>Cohesive and Complimentary</a:t>
            </a:r>
          </a:p>
          <a:p>
            <a:pPr marL="571500" lvl="1" indent="-342900" fontAlgn="ctr">
              <a:buFont typeface="Arial" panose="020B0604020202020204" pitchFamily="34" charset="0"/>
              <a:buChar char="•"/>
            </a:pPr>
            <a:r>
              <a:rPr lang="en-US" dirty="0" smtClean="0"/>
              <a:t>Maintain goal/task parity</a:t>
            </a:r>
          </a:p>
          <a:p>
            <a:pPr marL="571500" lvl="1" indent="-342900" fontAlgn="ctr">
              <a:buFont typeface="Arial" panose="020B0604020202020204" pitchFamily="34" charset="0"/>
              <a:buChar char="•"/>
            </a:pPr>
            <a:r>
              <a:rPr lang="en-US" dirty="0" smtClean="0"/>
              <a:t>Experience should easily and consistently span all devices</a:t>
            </a:r>
          </a:p>
          <a:p>
            <a:pPr marL="571500" lvl="1" indent="-342900" fontAlgn="ctr">
              <a:buFont typeface="Arial" panose="020B0604020202020204" pitchFamily="34" charset="0"/>
              <a:buChar char="•"/>
            </a:pPr>
            <a:r>
              <a:rPr lang="en-US" dirty="0" smtClean="0"/>
              <a:t>Interaction, UI patterns, and visual styles may vary across context, but complement </a:t>
            </a:r>
            <a:r>
              <a:rPr lang="en-US" smtClean="0"/>
              <a:t>each other</a:t>
            </a:r>
            <a:endParaRPr lang="en-US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 smtClean="0"/>
              <a:t>Flexible</a:t>
            </a:r>
          </a:p>
          <a:p>
            <a:pPr marL="571500" lvl="1" indent="-342900" fontAlgn="ctr">
              <a:buFont typeface="Arial" panose="020B0604020202020204" pitchFamily="34" charset="0"/>
              <a:buChar char="•"/>
            </a:pPr>
            <a:r>
              <a:rPr lang="en-US" dirty="0" smtClean="0"/>
              <a:t>Percentages-based grid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 smtClean="0"/>
              <a:t>Touch friendly </a:t>
            </a:r>
            <a:endParaRPr lang="en-US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 smtClean="0"/>
              <a:t>Flat aesthetic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 smtClean="0"/>
              <a:t>ATCO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5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DRAFT: 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r>
              <a:rPr lang="en-US" dirty="0" smtClean="0"/>
              <a:t>320pt – 599pt</a:t>
            </a:r>
          </a:p>
          <a:p>
            <a:pPr lvl="1" indent="0">
              <a:buNone/>
            </a:pPr>
            <a:r>
              <a:rPr lang="en-US" dirty="0" smtClean="0"/>
              <a:t>600pt  – 767pt</a:t>
            </a:r>
          </a:p>
          <a:p>
            <a:pPr lvl="1" indent="0">
              <a:buNone/>
            </a:pPr>
            <a:r>
              <a:rPr lang="en-US" dirty="0" smtClean="0"/>
              <a:t>768pt – 1140pt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r>
              <a:rPr lang="en-US" dirty="0" smtClean="0"/>
              <a:t>* Inspired by Walmart.ca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6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DRAFT: Reference Resolutions + Canvas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r>
              <a:rPr lang="en-US" dirty="0" smtClean="0"/>
              <a:t>320pt (640px X 1136px)</a:t>
            </a:r>
          </a:p>
          <a:p>
            <a:pPr lvl="1" indent="0">
              <a:buNone/>
            </a:pPr>
            <a:r>
              <a:rPr lang="en-US" dirty="0" smtClean="0"/>
              <a:t>600pt (1200px X 2048px)</a:t>
            </a:r>
          </a:p>
          <a:p>
            <a:pPr lvl="1" indent="0">
              <a:buNone/>
            </a:pPr>
            <a:r>
              <a:rPr lang="en-US" dirty="0" smtClean="0"/>
              <a:t>768pt (1536px X 2048px)</a:t>
            </a:r>
          </a:p>
          <a:p>
            <a:pPr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4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One Web Approach?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37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Inspiration With Similar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>
                <a:hlinkClick r:id="rId2"/>
              </a:rPr>
              <a:t>http://bradfrostweb.com/demo/mobile-first</a:t>
            </a:r>
            <a:r>
              <a:rPr lang="x-none" smtClean="0">
                <a:hlinkClick r:id="rId2"/>
              </a:rPr>
              <a:t>/</a:t>
            </a:r>
            <a:endParaRPr lang="en-US" dirty="0" smtClean="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://www.threadless.com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://www.ideeli.com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http://www.burton.com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http://www.walmart.ca/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* A good way to determine if a site is using client-side adaptive, turn of JavaScript in your browser.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7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http://www.w3.org/TR/mobile-bp/#OneWeb</a:t>
            </a:r>
            <a:endParaRPr lang="en-US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http://www.webmonkey.com/2013/05/the-two-flavors-of-a-one-web-approach-responsive-vs-adaptive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http://econsultancy.com/blog/61933-why-a-one-web-approach-is-the-way-for-ecommerce</a:t>
            </a:r>
            <a:endParaRPr lang="en-US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www.mobilemarketer.com/cms/opinion/columns/16409.html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9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Web Approach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Originally coined by Tim Berners-Lee in this article: </a:t>
            </a:r>
            <a:r>
              <a:rPr lang="x-none">
                <a:hlinkClick r:id="rId2"/>
              </a:rPr>
              <a:t>http://www.scientificamerican.com/article/long-live-the-web/</a:t>
            </a:r>
            <a:endParaRPr lang="x-non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Same </a:t>
            </a:r>
            <a:r>
              <a:rPr lang="en-US" dirty="0"/>
              <a:t>information and services available to users irrespective of the device they are </a:t>
            </a:r>
            <a:r>
              <a:rPr lang="en-US" dirty="0" smtClean="0"/>
              <a:t>using.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Does NOT mean </a:t>
            </a:r>
            <a:r>
              <a:rPr lang="en-US" dirty="0"/>
              <a:t>that exactly the same information is available in exactly the </a:t>
            </a:r>
            <a:r>
              <a:rPr lang="en-US" dirty="0" smtClean="0"/>
              <a:t>same representation</a:t>
            </a:r>
            <a:r>
              <a:rPr lang="en-US" dirty="0"/>
              <a:t> across all </a:t>
            </a:r>
            <a:r>
              <a:rPr lang="en-US" dirty="0" smtClean="0"/>
              <a:t>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98" y="3485122"/>
            <a:ext cx="5446939" cy="32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1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build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Digital Architecture (1DA)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409700"/>
            <a:ext cx="4863656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07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Digital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Separate business services from existing UIs and build new client side UIs</a:t>
            </a:r>
            <a:r>
              <a:rPr lang="en-US" sz="2400" dirty="0" smtClean="0"/>
              <a:t>.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Backend only responsible for providing the data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Frontend changes not dependent on the backend, only when new data needs to be sent will the backend change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Take adaptive further - a service centric platform and universal client.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 Omni-channel technology foundation. All channels are equal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8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1DA Design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4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Detection Over Device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Linear resolution breakpoints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No overlap of view resolutions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Functional Flexibility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Frontend functional changes should be easier due to no backend reliance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Turn on/off functionality (Ex. </a:t>
            </a:r>
            <a:r>
              <a:rPr lang="en-US" dirty="0" err="1" smtClean="0"/>
              <a:t>Geolocation</a:t>
            </a:r>
            <a:r>
              <a:rPr lang="en-US" dirty="0" smtClean="0"/>
              <a:t> in Store Locator only in browsers that support it)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Different interaction paradigms (Ex. Touch gesture controlled gallery on devices that support touch)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Device detection still possible but only use when necessary and not recommended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Pixel </a:t>
            </a:r>
            <a:r>
              <a:rPr lang="en-US" dirty="0"/>
              <a:t>ratio </a:t>
            </a:r>
            <a:r>
              <a:rPr lang="en-US" dirty="0" smtClean="0"/>
              <a:t>detection (Pixel density)</a:t>
            </a:r>
            <a:endParaRPr lang="en-US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 </a:t>
            </a:r>
            <a:r>
              <a:rPr lang="en-US" dirty="0"/>
              <a:t>to </a:t>
            </a:r>
            <a:r>
              <a:rPr lang="en-US" dirty="0" smtClean="0"/>
              <a:t>support </a:t>
            </a:r>
            <a:r>
              <a:rPr lang="en-US" dirty="0"/>
              <a:t>for higher </a:t>
            </a:r>
            <a:r>
              <a:rPr lang="en-US" dirty="0" smtClean="0"/>
              <a:t>resolution devices</a:t>
            </a:r>
            <a:endParaRPr lang="en-US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9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self-contained module with it’s own code (HTML, CSS, JavaScript)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" y="2269275"/>
            <a:ext cx="9063966" cy="401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569143"/>
      </p:ext>
    </p:extLst>
  </p:cSld>
  <p:clrMapOvr>
    <a:masterClrMapping/>
  </p:clrMapOvr>
</p:sld>
</file>

<file path=ppt/theme/theme1.xml><?xml version="1.0" encoding="utf-8"?>
<a:theme xmlns:a="http://schemas.openxmlformats.org/drawingml/2006/main" name="1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6085</TotalTime>
  <Words>916</Words>
  <Application>Microsoft Office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1_Walgreens Theme</vt:lpstr>
      <vt:lpstr>One Web Approach</vt:lpstr>
      <vt:lpstr>What is One Web Approach?</vt:lpstr>
      <vt:lpstr>One Web Approach Is</vt:lpstr>
      <vt:lpstr>How do we build this?</vt:lpstr>
      <vt:lpstr>One Digital Architecture (1DA)</vt:lpstr>
      <vt:lpstr>One Digital Architecture</vt:lpstr>
      <vt:lpstr>1DA Design Implications</vt:lpstr>
      <vt:lpstr>Feature Detection Over Device Detection</vt:lpstr>
      <vt:lpstr>Widgets</vt:lpstr>
      <vt:lpstr>How do we design this?</vt:lpstr>
      <vt:lpstr>Adaptive and Beyond</vt:lpstr>
      <vt:lpstr>Breakdown Page, Then Mobile First</vt:lpstr>
      <vt:lpstr>UX’s Primary Goal: Context</vt:lpstr>
      <vt:lpstr>Creative’s Primary Goal: Consistency</vt:lpstr>
      <vt:lpstr>Appendix</vt:lpstr>
      <vt:lpstr>Future Contexts</vt:lpstr>
      <vt:lpstr>Design Tenets</vt:lpstr>
      <vt:lpstr>DRAFT: Breakpoints</vt:lpstr>
      <vt:lpstr>DRAFT: Reference Resolutions + Canvas Size</vt:lpstr>
      <vt:lpstr>Site Inspiration With Similar Approaches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Joe Steinkamp</cp:lastModifiedBy>
  <cp:revision>865</cp:revision>
  <cp:lastPrinted>2012-12-05T15:44:19Z</cp:lastPrinted>
  <dcterms:created xsi:type="dcterms:W3CDTF">2012-10-04T18:34:14Z</dcterms:created>
  <dcterms:modified xsi:type="dcterms:W3CDTF">2014-03-04T16:46:07Z</dcterms:modified>
</cp:coreProperties>
</file>